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Raleway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D9587F8-D0DE-484F-9322-79BA5525EEC4}">
  <a:tblStyle styleId="{0D9587F8-D0DE-484F-9322-79BA5525EEC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144" y="10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25.gif>
</file>

<file path=ppt/media/image26.gif>
</file>

<file path=ppt/media/image27.png>
</file>

<file path=ppt/media/image28.png>
</file>

<file path=ppt/media/image29.gif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8b916d8b6_2_52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it" sz="12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/>
          </a:p>
        </p:txBody>
      </p:sp>
      <p:sp>
        <p:nvSpPr>
          <p:cNvPr id="119" name="Google Shape;119;g118b916d8b6_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0" name="Google Shape;120;g118b916d8b6_2_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1dd7e8b20d_0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NOTA CON I FILE ROSSI E GIALLI</a:t>
            </a:r>
            <a:endParaRPr/>
          </a:p>
        </p:txBody>
      </p:sp>
      <p:sp>
        <p:nvSpPr>
          <p:cNvPr id="292" name="Google Shape;292;g11dd7e8b20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1d66d33d87_0_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File objects in funtion of mitigations and viceversa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11d66d33d87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1d66d33d87_0_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1d66d33d87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947643d5e_0_25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1947643d5e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1947643d5e_0_2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NOTA CON I FILE ROSSI E GIALLI</a:t>
            </a:r>
            <a:endParaRPr/>
          </a:p>
        </p:txBody>
      </p:sp>
      <p:sp>
        <p:nvSpPr>
          <p:cNvPr id="360" name="Google Shape;360;g11947643d5e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1947643d5e_0_2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NOTA CON I FILE ROSSI E GIALLI</a:t>
            </a:r>
            <a:endParaRPr/>
          </a:p>
        </p:txBody>
      </p:sp>
      <p:sp>
        <p:nvSpPr>
          <p:cNvPr id="370" name="Google Shape;370;g11947643d5e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1947643d5e_0_2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NOTA CON I FILE ROSSI E GIALLI</a:t>
            </a:r>
            <a:endParaRPr/>
          </a:p>
        </p:txBody>
      </p:sp>
      <p:sp>
        <p:nvSpPr>
          <p:cNvPr id="385" name="Google Shape;385;g11947643d5e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8b916d8b6_0_2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dk1"/>
                </a:solidFill>
                <a:highlight>
                  <a:srgbClr val="FFFFFF"/>
                </a:highlight>
              </a:rPr>
              <a:t>software already available on the market, purchasable and reusable from any company</a:t>
            </a:r>
            <a:endParaRPr sz="1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all electro devices which perform smart funct requires it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processo di analisi che ha una componente automatica ma con un analista che interagisce con esse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18b916d8b6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df6b4dbaf_0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 Analytics</a:t>
            </a:r>
            <a:r>
              <a:rPr lang="i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focuses on facilitate the user into perform analytical reasoning through interactive visual interfaces, using different visualization techniques, connecting the </a:t>
            </a:r>
            <a:r>
              <a:rPr lang="it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human cognitive capabilities</a:t>
            </a:r>
            <a:r>
              <a:rPr lang="i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with the </a:t>
            </a:r>
            <a:r>
              <a:rPr lang="it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 computational power</a:t>
            </a:r>
            <a:r>
              <a:rPr lang="i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144" name="Google Shape;144;g11df6b4dbaf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e2f90add0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the goal of </a:t>
            </a: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assist a large spectrum of users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cyber-security equipes to the hobbyists) into: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Study the </a:t>
            </a: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flaws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a specific firmware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different and </a:t>
            </a: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customizable metrics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(depending on the user’s skills)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Possibility to have a deeper </a:t>
            </a: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interaction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between the user and the firmware wrt other current tools (e.g. FACT)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Permit to have a better </a:t>
            </a: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inspection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the data wrt other current tools (e.g. FACT)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Capability to get </a:t>
            </a: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different projections of the same information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according to different points of view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siamo partiti da fact e l’abbiamo espano per farci piu cose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Build a software tool capable to: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</a:t>
            </a:r>
            <a:endParaRPr sz="1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Analyze</a:t>
            </a:r>
            <a:endParaRPr sz="1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Discover</a:t>
            </a:r>
            <a:endParaRPr sz="1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Evaluate</a:t>
            </a:r>
            <a:r>
              <a:rPr lang="it" sz="14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firmware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11e2f90add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1a3e2720b8_0_4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FACT converts the yara results ( started with a crypto rule match) and reports its output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unpacker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(several plugins, </a:t>
            </a: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binwalk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included)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file_type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(retrieve the MIME type of a file using python-magic)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cpu_architecture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(detect metadata)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cve_lookup</a:t>
            </a:r>
            <a:r>
              <a:rPr lang="it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built using NIST </a:t>
            </a: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static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table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software_components</a:t>
            </a: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extracted using </a:t>
            </a: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Ghidra</a:t>
            </a:r>
            <a:endParaRPr sz="1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crypto_material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(detect SSH keys and SSL certificates exploiting </a:t>
            </a: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YARA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users_and_password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cracked </a:t>
            </a: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John the Ripper</a:t>
            </a:r>
            <a:endParaRPr sz="1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exploit </a:t>
            </a: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mitigation </a:t>
            </a:r>
            <a:r>
              <a:rPr lang="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ELF binaries provided by </a:t>
            </a: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checksec</a:t>
            </a:r>
            <a:endParaRPr sz="1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FACT’s </a:t>
            </a:r>
            <a:r>
              <a:rPr lang="it" sz="14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GUI </a:t>
            </a:r>
            <a:endParaRPr sz="1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➔"/>
            </a:pPr>
            <a:r>
              <a:rPr lang="it" sz="1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pdf </a:t>
            </a:r>
            <a:r>
              <a:rPr lang="it" sz="14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report</a:t>
            </a:r>
            <a:endParaRPr/>
          </a:p>
        </p:txBody>
      </p:sp>
      <p:sp>
        <p:nvSpPr>
          <p:cNvPr id="191" name="Google Shape;191;g11a3e2720b8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920547254_0_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highlighting of the user needs (user-centered design);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 • Compare the abstraction of a problem with similar ones applied in different contexts; •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 Shorten the distances between the designer and the domain experts</a:t>
            </a:r>
            <a:endParaRPr/>
          </a:p>
        </p:txBody>
      </p:sp>
      <p:sp>
        <p:nvSpPr>
          <p:cNvPr id="222" name="Google Shape;222;g1192054725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df6b4dbaf_0_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1df6b4dbaf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dd7e8b20d_0_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11dd7e8b20d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d66d33d87_0_9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11d66d33d87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None/>
              <a:defRPr/>
            </a:lvl1pPr>
            <a:lvl2pPr lvl="1" algn="ctr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/>
            </a:lvl2pPr>
            <a:lvl3pPr lvl="2" algn="ctr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/>
            </a:lvl3pPr>
            <a:lvl4pPr lvl="3" algn="ctr" rtl="0"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/>
            </a:lvl4pPr>
            <a:lvl5pPr lvl="4" algn="ctr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5pPr>
            <a:lvl6pPr lvl="5" algn="ctr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6pPr>
            <a:lvl7pPr lvl="6" algn="ctr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7pPr>
            <a:lvl8pPr lvl="7" algn="ctr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8pPr>
            <a:lvl9pPr lvl="8" algn="ctr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1258887" y="844153"/>
            <a:ext cx="74169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1258887" y="1314450"/>
            <a:ext cx="74169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grafico" type="chart">
  <p:cSld name="CHAR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1259632" y="789552"/>
            <a:ext cx="75597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>
            <a:spLocks noGrp="1"/>
          </p:cNvSpPr>
          <p:nvPr>
            <p:ph type="chart" idx="2"/>
          </p:nvPr>
        </p:nvSpPr>
        <p:spPr>
          <a:xfrm>
            <a:off x="1260029" y="1314450"/>
            <a:ext cx="75597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•"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–"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abella" type="tbl">
  <p:cSld name="TABLE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1259632" y="789552"/>
            <a:ext cx="74157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, testo e contenuto" type="txAndObj">
  <p:cSld name="TEXT_AND_OBJEC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1234232" y="789552"/>
            <a:ext cx="74157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body" idx="1"/>
          </p:nvPr>
        </p:nvSpPr>
        <p:spPr>
          <a:xfrm>
            <a:off x="1221848" y="1314450"/>
            <a:ext cx="35979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body" idx="2"/>
          </p:nvPr>
        </p:nvSpPr>
        <p:spPr>
          <a:xfrm>
            <a:off x="4972050" y="1314450"/>
            <a:ext cx="37035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verticale e tes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5898588" y="1623546"/>
            <a:ext cx="3665100" cy="18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2114362" y="-119154"/>
            <a:ext cx="3665100" cy="53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>
            <a:spLocks noGrp="1"/>
          </p:cNvSpPr>
          <p:nvPr>
            <p:ph type="title"/>
          </p:nvPr>
        </p:nvSpPr>
        <p:spPr>
          <a:xfrm>
            <a:off x="1258887" y="844153"/>
            <a:ext cx="74169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body" idx="1"/>
          </p:nvPr>
        </p:nvSpPr>
        <p:spPr>
          <a:xfrm rot="5400000">
            <a:off x="3424187" y="-850950"/>
            <a:ext cx="3086100" cy="74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>
            <a:spLocks noGrp="1"/>
          </p:cNvSpPr>
          <p:nvPr>
            <p:ph type="pic" idx="2"/>
          </p:nvPr>
        </p:nvSpPr>
        <p:spPr>
          <a:xfrm>
            <a:off x="1792288" y="735545"/>
            <a:ext cx="5486400" cy="28101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21"/>
          <p:cNvSpPr txBox="1">
            <a:spLocks noGrp="1"/>
          </p:cNvSpPr>
          <p:nvPr>
            <p:ph type="body" idx="1"/>
          </p:nvPr>
        </p:nvSpPr>
        <p:spPr>
          <a:xfrm>
            <a:off x="1792288" y="4025504"/>
            <a:ext cx="54864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>
            <a:spLocks noGrp="1"/>
          </p:cNvSpPr>
          <p:nvPr>
            <p:ph type="title"/>
          </p:nvPr>
        </p:nvSpPr>
        <p:spPr>
          <a:xfrm>
            <a:off x="1259632" y="843558"/>
            <a:ext cx="22161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body" idx="1"/>
          </p:nvPr>
        </p:nvSpPr>
        <p:spPr>
          <a:xfrm>
            <a:off x="3635896" y="843558"/>
            <a:ext cx="5050800" cy="3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 rtl="0"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Char char="•"/>
              <a:defRPr sz="3200"/>
            </a:lvl1pPr>
            <a:lvl2pPr marL="914400" lvl="1" indent="-406400" algn="l" rtl="0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–"/>
              <a:defRPr sz="2800"/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  <a:defRPr sz="2400"/>
            </a:lvl3pPr>
            <a:lvl4pPr marL="1828800" lvl="3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/>
            </a:lvl4pPr>
            <a:lvl5pPr marL="2286000" lvl="4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body" idx="2"/>
          </p:nvPr>
        </p:nvSpPr>
        <p:spPr>
          <a:xfrm>
            <a:off x="1259632" y="1770938"/>
            <a:ext cx="2205900" cy="27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o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title"/>
          </p:nvPr>
        </p:nvSpPr>
        <p:spPr>
          <a:xfrm>
            <a:off x="1331640" y="844154"/>
            <a:ext cx="73440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>
            <a:spLocks noGrp="1"/>
          </p:cNvSpPr>
          <p:nvPr>
            <p:ph type="title"/>
          </p:nvPr>
        </p:nvSpPr>
        <p:spPr>
          <a:xfrm>
            <a:off x="1187624" y="735546"/>
            <a:ext cx="74991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body" idx="1"/>
          </p:nvPr>
        </p:nvSpPr>
        <p:spPr>
          <a:xfrm>
            <a:off x="1187624" y="1151335"/>
            <a:ext cx="36003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body" idx="2"/>
          </p:nvPr>
        </p:nvSpPr>
        <p:spPr>
          <a:xfrm>
            <a:off x="1187624" y="1707654"/>
            <a:ext cx="3600300" cy="2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•"/>
              <a:defRPr sz="2400"/>
            </a:lvl1pPr>
            <a:lvl2pPr marL="914400" lvl="1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body" idx="3"/>
          </p:nvPr>
        </p:nvSpPr>
        <p:spPr>
          <a:xfrm>
            <a:off x="4932040" y="1151335"/>
            <a:ext cx="37548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body" idx="4"/>
          </p:nvPr>
        </p:nvSpPr>
        <p:spPr>
          <a:xfrm>
            <a:off x="4932040" y="1707654"/>
            <a:ext cx="3754800" cy="2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•"/>
              <a:defRPr sz="2400"/>
            </a:lvl1pPr>
            <a:lvl2pPr marL="914400" lvl="1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2" type="twoObj">
  <p:cSld name="TWO_OBJECT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1258887" y="844153"/>
            <a:ext cx="74169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 txBox="1">
            <a:spLocks noGrp="1"/>
          </p:cNvSpPr>
          <p:nvPr>
            <p:ph type="body" idx="1"/>
          </p:nvPr>
        </p:nvSpPr>
        <p:spPr>
          <a:xfrm>
            <a:off x="1259632" y="1314450"/>
            <a:ext cx="35601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SzPts val="2800"/>
              <a:buFont typeface="Calibri"/>
              <a:buChar char="•"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11" name="Google Shape;111;p26"/>
          <p:cNvSpPr txBox="1">
            <a:spLocks noGrp="1"/>
          </p:cNvSpPr>
          <p:nvPr>
            <p:ph type="body" idx="2"/>
          </p:nvPr>
        </p:nvSpPr>
        <p:spPr>
          <a:xfrm>
            <a:off x="4972050" y="1314450"/>
            <a:ext cx="37035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SzPts val="2800"/>
              <a:buFont typeface="Calibri"/>
              <a:buChar char="•"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12" name="Google Shape;112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7"/>
          <p:cNvSpPr txBox="1">
            <a:spLocks noGrp="1"/>
          </p:cNvSpPr>
          <p:nvPr>
            <p:ph type="title"/>
          </p:nvPr>
        </p:nvSpPr>
        <p:spPr>
          <a:xfrm>
            <a:off x="1259632" y="3305175"/>
            <a:ext cx="72351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body" idx="1"/>
          </p:nvPr>
        </p:nvSpPr>
        <p:spPr>
          <a:xfrm>
            <a:off x="1220886" y="2031690"/>
            <a:ext cx="73071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2000"/>
              <a:buFont typeface="Calibri"/>
              <a:buNone/>
              <a:defRPr sz="2000"/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/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/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0" y="4572000"/>
            <a:ext cx="9315450" cy="714375"/>
            <a:chOff x="0" y="3840"/>
            <a:chExt cx="5868" cy="600"/>
          </a:xfrm>
        </p:grpSpPr>
        <p:sp>
          <p:nvSpPr>
            <p:cNvPr id="52" name="Google Shape;52;p13"/>
            <p:cNvSpPr txBox="1"/>
            <p:nvPr/>
          </p:nvSpPr>
          <p:spPr>
            <a:xfrm>
              <a:off x="0" y="3984"/>
              <a:ext cx="5700" cy="30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3"/>
            <p:cNvSpPr txBox="1"/>
            <p:nvPr/>
          </p:nvSpPr>
          <p:spPr>
            <a:xfrm>
              <a:off x="768" y="3840"/>
              <a:ext cx="5100" cy="60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1258887" y="844153"/>
            <a:ext cx="74169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1258887" y="1314450"/>
            <a:ext cx="74169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Char char="•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•"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–"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107950" y="86915"/>
            <a:ext cx="1916906" cy="62388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2pPr>
            <a:lvl3pPr lvl="2" algn="r" rtl="0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3pPr>
            <a:lvl4pPr lvl="3" algn="r" rtl="0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4pPr>
            <a:lvl5pPr lvl="4" algn="r" rtl="0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5pPr>
            <a:lvl6pPr lvl="5" algn="r" rtl="0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6pPr>
            <a:lvl7pPr lvl="6" algn="r" rtl="0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7pPr>
            <a:lvl8pPr lvl="7" algn="r" rtl="0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8pPr>
            <a:lvl9pPr lvl="8" algn="r" rtl="0">
              <a:buNone/>
              <a:defRPr sz="13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1.png"/><Relationship Id="rId4" Type="http://schemas.openxmlformats.org/officeDocument/2006/relationships/image" Target="../media/image30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8.png"/><Relationship Id="rId4" Type="http://schemas.openxmlformats.org/officeDocument/2006/relationships/image" Target="../media/image16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gif"/><Relationship Id="rId4" Type="http://schemas.openxmlformats.org/officeDocument/2006/relationships/image" Target="../media/image2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53825"/>
            <a:ext cx="9221300" cy="373527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8"/>
          <p:cNvSpPr txBox="1"/>
          <p:nvPr/>
        </p:nvSpPr>
        <p:spPr>
          <a:xfrm>
            <a:off x="0" y="0"/>
            <a:ext cx="9144000" cy="25719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900" b="0" i="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8"/>
          <p:cNvSpPr txBox="1">
            <a:spLocks noGrp="1"/>
          </p:cNvSpPr>
          <p:nvPr>
            <p:ph type="ctrTitle"/>
          </p:nvPr>
        </p:nvSpPr>
        <p:spPr>
          <a:xfrm>
            <a:off x="1270500" y="60684"/>
            <a:ext cx="6369000" cy="14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br>
              <a:rPr lang="it" sz="1700" b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br>
              <a:rPr lang="it" sz="1600" b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5" name="Google Shape;125;p28"/>
          <p:cNvSpPr txBox="1">
            <a:spLocks noGrp="1"/>
          </p:cNvSpPr>
          <p:nvPr>
            <p:ph type="ctrTitle"/>
          </p:nvPr>
        </p:nvSpPr>
        <p:spPr>
          <a:xfrm>
            <a:off x="5385575" y="3189300"/>
            <a:ext cx="5081100" cy="16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endParaRPr sz="2000" b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endParaRPr sz="1200" b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it" sz="1400" b="0">
                <a:solidFill>
                  <a:schemeClr val="lt1"/>
                </a:solidFill>
              </a:rPr>
              <a:t>Candidate: Valerio Longo </a:t>
            </a:r>
            <a:r>
              <a:rPr lang="it" sz="1200" b="0">
                <a:solidFill>
                  <a:schemeClr val="lt1"/>
                </a:solidFill>
              </a:rPr>
              <a:t>1655653</a:t>
            </a:r>
            <a:endParaRPr sz="1200"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endParaRPr sz="1200"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it" sz="1400" b="0">
                <a:solidFill>
                  <a:schemeClr val="lt1"/>
                </a:solidFill>
              </a:rPr>
              <a:t>Advisor: Prof. Giuseppe Santucci</a:t>
            </a:r>
            <a:endParaRPr sz="1400"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endParaRPr sz="1400"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it" sz="1400" b="0">
                <a:solidFill>
                  <a:schemeClr val="lt1"/>
                </a:solidFill>
              </a:rPr>
              <a:t>Co-Advisor: Dr. Simone Lenti</a:t>
            </a:r>
            <a:endParaRPr sz="1400" b="0">
              <a:solidFill>
                <a:schemeClr val="lt1"/>
              </a:solidFill>
            </a:endParaRPr>
          </a:p>
        </p:txBody>
      </p:sp>
      <p:sp>
        <p:nvSpPr>
          <p:cNvPr id="126" name="Google Shape;126;p28"/>
          <p:cNvSpPr txBox="1"/>
          <p:nvPr/>
        </p:nvSpPr>
        <p:spPr>
          <a:xfrm>
            <a:off x="1488375" y="744975"/>
            <a:ext cx="6439500" cy="8004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it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8"/>
          <p:cNvSpPr txBox="1"/>
          <p:nvPr/>
        </p:nvSpPr>
        <p:spPr>
          <a:xfrm>
            <a:off x="384750" y="3774300"/>
            <a:ext cx="47688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Facoltà di Ingegneria dell’Informazione, Informatica e Statistica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Master’s degree in Engineering in Computer Science</a:t>
            </a:r>
            <a:b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A.Y. 2020-2021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7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37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10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297" name="Google Shape;297;p37"/>
          <p:cNvSpPr txBox="1"/>
          <p:nvPr/>
        </p:nvSpPr>
        <p:spPr>
          <a:xfrm>
            <a:off x="4686750" y="1716625"/>
            <a:ext cx="24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7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99" name="Google Shape;299;p37"/>
          <p:cNvGraphicFramePr/>
          <p:nvPr/>
        </p:nvGraphicFramePr>
        <p:xfrm>
          <a:off x="862987" y="1303292"/>
          <a:ext cx="7705150" cy="305525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70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3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5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R2</a:t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see the overview of the firmware’s status</a:t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0" name="Google Shape;300;p37"/>
          <p:cNvGraphicFramePr/>
          <p:nvPr/>
        </p:nvGraphicFramePr>
        <p:xfrm>
          <a:off x="862987" y="1613467"/>
          <a:ext cx="7705150" cy="305525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70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3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5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R4.2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analyze security flaws associated to files objects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301" name="Google Shape;301;p37"/>
          <p:cNvCxnSpPr/>
          <p:nvPr/>
        </p:nvCxnSpPr>
        <p:spPr>
          <a:xfrm>
            <a:off x="5670900" y="3441175"/>
            <a:ext cx="636600" cy="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02" name="Google Shape;30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6275" y="1923650"/>
            <a:ext cx="3040824" cy="253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1650" y="2671876"/>
            <a:ext cx="2669463" cy="1515301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04" name="Google Shape;304;p37"/>
          <p:cNvSpPr txBox="1"/>
          <p:nvPr/>
        </p:nvSpPr>
        <p:spPr>
          <a:xfrm>
            <a:off x="275875" y="692300"/>
            <a:ext cx="8712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Calibri"/>
                <a:ea typeface="Calibri"/>
                <a:cs typeface="Calibri"/>
                <a:sym typeface="Calibri"/>
              </a:rPr>
              <a:t>Through cve external data sources and integration, each component shows its cve distribution according to different parameters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37"/>
          <p:cNvSpPr txBox="1"/>
          <p:nvPr/>
        </p:nvSpPr>
        <p:spPr>
          <a:xfrm>
            <a:off x="2198875" y="48075"/>
            <a:ext cx="4866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Software components and CVE</a:t>
            </a:r>
            <a:endParaRPr sz="2400" b="1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6" name="Google Shape;30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600" y="2342430"/>
            <a:ext cx="2140500" cy="205327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307" name="Google Shape;307;p37"/>
          <p:cNvCxnSpPr>
            <a:endCxn id="306" idx="3"/>
          </p:cNvCxnSpPr>
          <p:nvPr/>
        </p:nvCxnSpPr>
        <p:spPr>
          <a:xfrm flipH="1">
            <a:off x="2244100" y="3359765"/>
            <a:ext cx="6570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8" name="Google Shape;308;p37"/>
          <p:cNvSpPr txBox="1"/>
          <p:nvPr/>
        </p:nvSpPr>
        <p:spPr>
          <a:xfrm>
            <a:off x="2413500" y="445100"/>
            <a:ext cx="6409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Calibri"/>
                <a:ea typeface="Calibri"/>
                <a:cs typeface="Calibri"/>
                <a:sym typeface="Calibri"/>
              </a:rPr>
              <a:t>The user checks the sw component security aspects 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8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8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11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316" name="Google Shape;316;p38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7" name="Google Shape;31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2000" y="1181500"/>
            <a:ext cx="3000000" cy="3254887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8"/>
          <p:cNvSpPr txBox="1"/>
          <p:nvPr/>
        </p:nvSpPr>
        <p:spPr>
          <a:xfrm>
            <a:off x="318225" y="699100"/>
            <a:ext cx="8629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latin typeface="Calibri"/>
                <a:ea typeface="Calibri"/>
                <a:cs typeface="Calibri"/>
                <a:sym typeface="Calibri"/>
              </a:rPr>
              <a:t>Bipartite Graph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capable to inspect the security problems of a single file object and/or visualize the spread of security best practices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38"/>
          <p:cNvSpPr txBox="1"/>
          <p:nvPr/>
        </p:nvSpPr>
        <p:spPr>
          <a:xfrm>
            <a:off x="3072000" y="-354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Exploit mitigation</a:t>
            </a:r>
            <a:endParaRPr sz="2400" b="1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38"/>
          <p:cNvSpPr txBox="1"/>
          <p:nvPr/>
        </p:nvSpPr>
        <p:spPr>
          <a:xfrm>
            <a:off x="-121425" y="1495150"/>
            <a:ext cx="3249000" cy="18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Mitigations found in executable files encoded following the color set in the legenda.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File objects in function of mitigations and vice versa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21" name="Google Shape;321;p38"/>
          <p:cNvGraphicFramePr/>
          <p:nvPr/>
        </p:nvGraphicFramePr>
        <p:xfrm>
          <a:off x="6102912" y="1495142"/>
          <a:ext cx="2851225" cy="495320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382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8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5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R2</a:t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see the overview of the firmware’s status</a:t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22" name="Google Shape;322;p38"/>
          <p:cNvGraphicFramePr/>
          <p:nvPr/>
        </p:nvGraphicFramePr>
        <p:xfrm>
          <a:off x="6102899" y="2501143"/>
          <a:ext cx="2963575" cy="790278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575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5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R4.2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analyze security flaws associated to files objects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23" name="Google Shape;323;p38"/>
          <p:cNvSpPr txBox="1"/>
          <p:nvPr/>
        </p:nvSpPr>
        <p:spPr>
          <a:xfrm>
            <a:off x="2649450" y="399650"/>
            <a:ext cx="4181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Calibri"/>
                <a:ea typeface="Calibri"/>
                <a:cs typeface="Calibri"/>
                <a:sym typeface="Calibri"/>
              </a:rPr>
              <a:t>The user checks the file objects security aspects 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9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9"/>
          <p:cNvSpPr txBox="1">
            <a:spLocks noGrp="1"/>
          </p:cNvSpPr>
          <p:nvPr>
            <p:ph type="sldNum" idx="12"/>
          </p:nvPr>
        </p:nvSpPr>
        <p:spPr>
          <a:xfrm>
            <a:off x="8133397" y="337330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12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331" name="Google Shape;331;p39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32" name="Google Shape;332;p39"/>
          <p:cNvGraphicFramePr/>
          <p:nvPr/>
        </p:nvGraphicFramePr>
        <p:xfrm>
          <a:off x="221012" y="1376167"/>
          <a:ext cx="5621250" cy="354000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70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14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4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R1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see the overview of the most critical file objects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33" name="Google Shape;333;p39"/>
          <p:cNvGraphicFramePr/>
          <p:nvPr/>
        </p:nvGraphicFramePr>
        <p:xfrm>
          <a:off x="2575787" y="2380530"/>
          <a:ext cx="3635875" cy="495320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382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52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17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R2</a:t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see the overview of the firmware’s status</a:t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34" name="Google Shape;334;p39"/>
          <p:cNvGraphicFramePr/>
          <p:nvPr/>
        </p:nvGraphicFramePr>
        <p:xfrm>
          <a:off x="2548012" y="3391493"/>
          <a:ext cx="3635875" cy="464825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382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52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48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R4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analyze generic file objects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5" name="Google Shape;335;p39"/>
          <p:cNvSpPr txBox="1"/>
          <p:nvPr/>
        </p:nvSpPr>
        <p:spPr>
          <a:xfrm>
            <a:off x="152400" y="975975"/>
            <a:ext cx="656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FACT-Vis automatically categorize a file as  </a:t>
            </a:r>
            <a:r>
              <a:rPr lang="it" b="1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Critical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it" b="1">
                <a:solidFill>
                  <a:srgbClr val="F1C232"/>
                </a:solidFill>
                <a:latin typeface="Calibri"/>
                <a:ea typeface="Calibri"/>
                <a:cs typeface="Calibri"/>
                <a:sym typeface="Calibri"/>
              </a:rPr>
              <a:t>Suspicious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or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Other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39"/>
          <p:cNvSpPr txBox="1"/>
          <p:nvPr/>
        </p:nvSpPr>
        <p:spPr>
          <a:xfrm>
            <a:off x="221000" y="1736806"/>
            <a:ext cx="459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Each flaw is counted and weighted based on the user needs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39"/>
          <p:cNvSpPr txBox="1"/>
          <p:nvPr/>
        </p:nvSpPr>
        <p:spPr>
          <a:xfrm>
            <a:off x="2501750" y="3795400"/>
            <a:ext cx="3636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latin typeface="Calibri"/>
                <a:ea typeface="Calibri"/>
                <a:cs typeface="Calibri"/>
                <a:sym typeface="Calibri"/>
              </a:rPr>
              <a:t>Technical data sheet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and personal file information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8" name="Google Shape;33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7975" y="108938"/>
            <a:ext cx="2649425" cy="4412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355919"/>
            <a:ext cx="2270987" cy="1976334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9"/>
          <p:cNvSpPr txBox="1"/>
          <p:nvPr/>
        </p:nvSpPr>
        <p:spPr>
          <a:xfrm>
            <a:off x="2575775" y="2761913"/>
            <a:ext cx="363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latin typeface="Calibri"/>
                <a:ea typeface="Calibri"/>
                <a:cs typeface="Calibri"/>
                <a:sym typeface="Calibri"/>
              </a:rPr>
              <a:t>Bar chart and score information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39"/>
          <p:cNvSpPr txBox="1"/>
          <p:nvPr/>
        </p:nvSpPr>
        <p:spPr>
          <a:xfrm>
            <a:off x="2760700" y="612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 dirty="0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Rank Danger  </a:t>
            </a:r>
            <a:endParaRPr sz="2400" b="1" dirty="0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39"/>
          <p:cNvSpPr txBox="1"/>
          <p:nvPr/>
        </p:nvSpPr>
        <p:spPr>
          <a:xfrm>
            <a:off x="1463525" y="575775"/>
            <a:ext cx="656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Main goal is to prioritize the files based on their security aspects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39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12</a:t>
            </a:fld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0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40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13</a:t>
            </a:fld>
            <a:endParaRPr sz="1000">
              <a:solidFill>
                <a:schemeClr val="lt1"/>
              </a:solidFill>
            </a:endParaRPr>
          </a:p>
        </p:txBody>
      </p:sp>
      <p:pic>
        <p:nvPicPr>
          <p:cNvPr id="353" name="Google Shape;35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525" y="1456401"/>
            <a:ext cx="3535776" cy="3087825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54" name="Google Shape;35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2300" y="1005650"/>
            <a:ext cx="2943125" cy="1844575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55" name="Google Shape;355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25351" y="2886275"/>
            <a:ext cx="4367151" cy="165795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6" name="Google Shape;356;p40"/>
          <p:cNvSpPr txBox="1"/>
          <p:nvPr/>
        </p:nvSpPr>
        <p:spPr>
          <a:xfrm>
            <a:off x="4295150" y="47498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57" name="Google Shape;357;p40"/>
          <p:cNvGraphicFramePr/>
          <p:nvPr/>
        </p:nvGraphicFramePr>
        <p:xfrm>
          <a:off x="588987" y="1021405"/>
          <a:ext cx="5387875" cy="281960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490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97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R5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provide a concrete summary of the analysis done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2" name="Google Shape;341;p39">
            <a:extLst>
              <a:ext uri="{FF2B5EF4-FFF2-40B4-BE49-F238E27FC236}">
                <a16:creationId xmlns:a16="http://schemas.microsoft.com/office/drawing/2014/main" id="{0DDE9086-D3FD-4D0E-92B9-641F30A199AA}"/>
              </a:ext>
            </a:extLst>
          </p:cNvPr>
          <p:cNvSpPr txBox="1"/>
          <p:nvPr/>
        </p:nvSpPr>
        <p:spPr>
          <a:xfrm>
            <a:off x="2760700" y="612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 dirty="0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Report</a:t>
            </a:r>
            <a:endParaRPr sz="2400" b="1" dirty="0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1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41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14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365" name="Google Shape;365;p41"/>
          <p:cNvSpPr txBox="1"/>
          <p:nvPr/>
        </p:nvSpPr>
        <p:spPr>
          <a:xfrm>
            <a:off x="4686750" y="1716625"/>
            <a:ext cx="24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41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FACT-VIZ - Google Chrome 2022-03-20 11-31-28_Trim">
            <a:hlinkClick r:id="" action="ppaction://media"/>
            <a:extLst>
              <a:ext uri="{FF2B5EF4-FFF2-40B4-BE49-F238E27FC236}">
                <a16:creationId xmlns:a16="http://schemas.microsoft.com/office/drawing/2014/main" id="{CCA0CC9A-7078-4B22-8DA7-3EB83531FD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1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2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42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15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377" name="Google Shape;377;p42"/>
          <p:cNvSpPr txBox="1"/>
          <p:nvPr/>
        </p:nvSpPr>
        <p:spPr>
          <a:xfrm>
            <a:off x="4686750" y="1716625"/>
            <a:ext cx="24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42"/>
          <p:cNvSpPr txBox="1"/>
          <p:nvPr/>
        </p:nvSpPr>
        <p:spPr>
          <a:xfrm>
            <a:off x="303425" y="1087900"/>
            <a:ext cx="88407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FACT-Vis is designed to support wide range of users (from cyber-security equipes to hobbyists) in performing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firmware analysis,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 enhancing FACT’s power.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42"/>
          <p:cNvSpPr txBox="1"/>
          <p:nvPr/>
        </p:nvSpPr>
        <p:spPr>
          <a:xfrm>
            <a:off x="518075" y="2863850"/>
            <a:ext cx="72897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lang="it" sz="1500">
                <a:latin typeface="Calibri"/>
                <a:ea typeface="Calibri"/>
                <a:cs typeface="Calibri"/>
                <a:sym typeface="Calibri"/>
              </a:rPr>
              <a:t>Investigate and master the OWASP stages considered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lang="it" sz="1500">
                <a:latin typeface="Calibri"/>
                <a:ea typeface="Calibri"/>
                <a:cs typeface="Calibri"/>
                <a:sym typeface="Calibri"/>
              </a:rPr>
              <a:t>Integrate FACT-Vis with other stages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lang="it" sz="1500">
                <a:latin typeface="Calibri"/>
                <a:ea typeface="Calibri"/>
                <a:cs typeface="Calibri"/>
                <a:sym typeface="Calibri"/>
              </a:rPr>
              <a:t>Consolidate FACT-Vis with the methodology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lang="it" sz="1500">
                <a:latin typeface="Calibri"/>
                <a:ea typeface="Calibri"/>
                <a:cs typeface="Calibri"/>
                <a:sym typeface="Calibri"/>
              </a:rPr>
              <a:t>Improve the system through user’s feedback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42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42"/>
          <p:cNvSpPr txBox="1"/>
          <p:nvPr/>
        </p:nvSpPr>
        <p:spPr>
          <a:xfrm>
            <a:off x="392250" y="1620750"/>
            <a:ext cx="8421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FACT-Vis is a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transverse project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, which connect two different fields of study: the firmware analysis and the visual analytics.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42"/>
          <p:cNvSpPr txBox="1"/>
          <p:nvPr/>
        </p:nvSpPr>
        <p:spPr>
          <a:xfrm>
            <a:off x="2716075" y="2360825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>
                <a:latin typeface="Calibri"/>
                <a:ea typeface="Calibri"/>
                <a:cs typeface="Calibri"/>
                <a:sym typeface="Calibri"/>
              </a:rPr>
              <a:t>Future works: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341;p39">
            <a:extLst>
              <a:ext uri="{FF2B5EF4-FFF2-40B4-BE49-F238E27FC236}">
                <a16:creationId xmlns:a16="http://schemas.microsoft.com/office/drawing/2014/main" id="{8CE4AF63-619D-4109-8389-6DA89710991A}"/>
              </a:ext>
            </a:extLst>
          </p:cNvPr>
          <p:cNvSpPr txBox="1"/>
          <p:nvPr/>
        </p:nvSpPr>
        <p:spPr>
          <a:xfrm>
            <a:off x="2760700" y="612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 dirty="0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 sz="2400" b="1" dirty="0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3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43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16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391" name="Google Shape;391;p43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43"/>
          <p:cNvSpPr txBox="1"/>
          <p:nvPr/>
        </p:nvSpPr>
        <p:spPr>
          <a:xfrm>
            <a:off x="125825" y="1224600"/>
            <a:ext cx="8676900" cy="15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 b="1">
                <a:solidFill>
                  <a:srgbClr val="822433"/>
                </a:solidFill>
              </a:rPr>
              <a:t>Thanks for your attention</a:t>
            </a:r>
            <a:endParaRPr sz="4800" b="1">
              <a:solidFill>
                <a:srgbClr val="82243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9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9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2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135" name="Google Shape;135;p29"/>
          <p:cNvSpPr txBox="1"/>
          <p:nvPr/>
        </p:nvSpPr>
        <p:spPr>
          <a:xfrm>
            <a:off x="303425" y="903625"/>
            <a:ext cx="8840400" cy="26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Calibri"/>
                <a:ea typeface="Calibri"/>
                <a:cs typeface="Calibri"/>
                <a:sym typeface="Calibri"/>
              </a:rPr>
              <a:t>Firmware is </a:t>
            </a:r>
            <a:r>
              <a:rPr lang="it" sz="1800" b="1">
                <a:latin typeface="Calibri"/>
                <a:ea typeface="Calibri"/>
                <a:cs typeface="Calibri"/>
                <a:sym typeface="Calibri"/>
              </a:rPr>
              <a:t>everywhere! 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All electronic systems needs it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it" sz="1200">
                <a:latin typeface="Calibri"/>
                <a:ea typeface="Calibri"/>
                <a:cs typeface="Calibri"/>
                <a:sym typeface="Calibri"/>
              </a:rPr>
              <a:t>Domestic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it" sz="1200">
                <a:latin typeface="Calibri"/>
                <a:ea typeface="Calibri"/>
                <a:cs typeface="Calibri"/>
                <a:sym typeface="Calibri"/>
              </a:rPr>
              <a:t>Healthcare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it" sz="1200">
                <a:latin typeface="Calibri"/>
                <a:ea typeface="Calibri"/>
                <a:cs typeface="Calibri"/>
                <a:sym typeface="Calibri"/>
              </a:rPr>
              <a:t>Personal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it" sz="1200">
                <a:latin typeface="Calibri"/>
                <a:ea typeface="Calibri"/>
                <a:cs typeface="Calibri"/>
                <a:sym typeface="Calibri"/>
              </a:rPr>
              <a:t>Military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it" sz="1200">
                <a:latin typeface="Calibri"/>
                <a:ea typeface="Calibri"/>
                <a:cs typeface="Calibri"/>
                <a:sym typeface="Calibri"/>
              </a:rPr>
              <a:t>…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The spreading of IoT devices and COTS make easier the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diffusion of firmware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 and with them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their vulnerabilities.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This phenomena increased the need to perform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firmware analysis, but this process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is not completely automatable!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5275" y="1184200"/>
            <a:ext cx="1966325" cy="131089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9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625" y="3337478"/>
            <a:ext cx="1537114" cy="124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9"/>
          <p:cNvSpPr txBox="1"/>
          <p:nvPr/>
        </p:nvSpPr>
        <p:spPr>
          <a:xfrm>
            <a:off x="1852225" y="3354025"/>
            <a:ext cx="6229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latin typeface="Calibri"/>
                <a:ea typeface="Calibri"/>
                <a:cs typeface="Calibri"/>
                <a:sym typeface="Calibri"/>
              </a:rPr>
              <a:t>Lack of high technical skilled workforce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which provide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security and analyze the safety of firmware</a:t>
            </a:r>
            <a:endParaRPr/>
          </a:p>
        </p:txBody>
      </p:sp>
      <p:sp>
        <p:nvSpPr>
          <p:cNvPr id="140" name="Google Shape;140;p29"/>
          <p:cNvSpPr txBox="1"/>
          <p:nvPr/>
        </p:nvSpPr>
        <p:spPr>
          <a:xfrm>
            <a:off x="88825" y="4447275"/>
            <a:ext cx="1088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 i="1">
                <a:latin typeface="Calibri"/>
                <a:ea typeface="Calibri"/>
                <a:cs typeface="Calibri"/>
                <a:sym typeface="Calibri"/>
              </a:rPr>
              <a:t> cyberseek.org</a:t>
            </a:r>
            <a:endParaRPr sz="900" i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9"/>
          <p:cNvSpPr txBox="1"/>
          <p:nvPr/>
        </p:nvSpPr>
        <p:spPr>
          <a:xfrm>
            <a:off x="3297700" y="130200"/>
            <a:ext cx="3000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700" b="1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2700" b="1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0"/>
          <p:cNvSpPr txBox="1"/>
          <p:nvPr/>
        </p:nvSpPr>
        <p:spPr>
          <a:xfrm>
            <a:off x="294450" y="1215250"/>
            <a:ext cx="4240500" cy="22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AutoNum type="arabicPeriod"/>
            </a:pPr>
            <a:r>
              <a:rPr lang="it" sz="1300">
                <a:latin typeface="Calibri"/>
                <a:ea typeface="Calibri"/>
                <a:cs typeface="Calibri"/>
                <a:sym typeface="Calibri"/>
              </a:rPr>
              <a:t>Information gathering and reconnaissance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AutoNum type="arabicPeriod"/>
            </a:pPr>
            <a:r>
              <a:rPr lang="it" sz="1300">
                <a:latin typeface="Calibri"/>
                <a:ea typeface="Calibri"/>
                <a:cs typeface="Calibri"/>
                <a:sym typeface="Calibri"/>
              </a:rPr>
              <a:t>Obtaining firmware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AutoNum type="arabicPeriod"/>
            </a:pPr>
            <a:r>
              <a:rPr lang="it" sz="1300" b="1">
                <a:latin typeface="Calibri"/>
                <a:ea typeface="Calibri"/>
                <a:cs typeface="Calibri"/>
                <a:sym typeface="Calibri"/>
              </a:rPr>
              <a:t>Analyzing firmware </a:t>
            </a:r>
            <a:endParaRPr sz="13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AutoNum type="arabicPeriod"/>
            </a:pPr>
            <a:r>
              <a:rPr lang="it" sz="1300" b="1">
                <a:latin typeface="Calibri"/>
                <a:ea typeface="Calibri"/>
                <a:cs typeface="Calibri"/>
                <a:sym typeface="Calibri"/>
              </a:rPr>
              <a:t>Extracting the filesystem </a:t>
            </a:r>
            <a:endParaRPr sz="13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AutoNum type="arabicPeriod"/>
            </a:pPr>
            <a:r>
              <a:rPr lang="it" sz="1300" b="1">
                <a:latin typeface="Calibri"/>
                <a:ea typeface="Calibri"/>
                <a:cs typeface="Calibri"/>
                <a:sym typeface="Calibri"/>
              </a:rPr>
              <a:t>Analyzing filesystem contents</a:t>
            </a:r>
            <a:endParaRPr sz="1200" b="1" i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AutoNum type="arabicPeriod"/>
            </a:pPr>
            <a:r>
              <a:rPr lang="it" sz="1300">
                <a:latin typeface="Calibri"/>
                <a:ea typeface="Calibri"/>
                <a:cs typeface="Calibri"/>
                <a:sym typeface="Calibri"/>
              </a:rPr>
              <a:t>Emulating firmware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AutoNum type="arabicPeriod"/>
            </a:pPr>
            <a:r>
              <a:rPr lang="it" sz="1300">
                <a:latin typeface="Calibri"/>
                <a:ea typeface="Calibri"/>
                <a:cs typeface="Calibri"/>
                <a:sym typeface="Calibri"/>
              </a:rPr>
              <a:t>Dynamic analysis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AutoNum type="arabicPeriod"/>
            </a:pPr>
            <a:r>
              <a:rPr lang="it" sz="1300">
                <a:latin typeface="Calibri"/>
                <a:ea typeface="Calibri"/>
                <a:cs typeface="Calibri"/>
                <a:sym typeface="Calibri"/>
              </a:rPr>
              <a:t>Runtime analysis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alibri"/>
              <a:buAutoNum type="arabicPeriod"/>
            </a:pPr>
            <a:r>
              <a:rPr lang="it" sz="1300">
                <a:latin typeface="Calibri"/>
                <a:ea typeface="Calibri"/>
                <a:cs typeface="Calibri"/>
                <a:sym typeface="Calibri"/>
              </a:rPr>
              <a:t>Binary Exploitation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30"/>
          <p:cNvSpPr/>
          <p:nvPr/>
        </p:nvSpPr>
        <p:spPr>
          <a:xfrm>
            <a:off x="294450" y="1916663"/>
            <a:ext cx="2865600" cy="615600"/>
          </a:xfrm>
          <a:prstGeom prst="rect">
            <a:avLst/>
          </a:prstGeom>
          <a:noFill/>
          <a:ln w="9525" cap="flat" cmpd="sng">
            <a:solidFill>
              <a:srgbClr val="00677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" name="Google Shape;1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0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30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3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7900" y="1962762"/>
            <a:ext cx="3204500" cy="1813725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3" name="Google Shape;153;p30"/>
          <p:cNvSpPr txBox="1"/>
          <p:nvPr/>
        </p:nvSpPr>
        <p:spPr>
          <a:xfrm>
            <a:off x="5376300" y="1257788"/>
            <a:ext cx="3767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it" sz="1200" b="1">
                <a:latin typeface="Calibri"/>
                <a:ea typeface="Calibri"/>
                <a:cs typeface="Calibri"/>
                <a:sym typeface="Calibri"/>
              </a:rPr>
              <a:t>Visual Analytics</a:t>
            </a:r>
            <a:r>
              <a:rPr lang="it" sz="1200">
                <a:latin typeface="Calibri"/>
                <a:ea typeface="Calibri"/>
                <a:cs typeface="Calibri"/>
                <a:sym typeface="Calibri"/>
              </a:rPr>
              <a:t> connects the </a:t>
            </a:r>
            <a:r>
              <a:rPr lang="it" sz="1200" b="1">
                <a:latin typeface="Calibri"/>
                <a:ea typeface="Calibri"/>
                <a:cs typeface="Calibri"/>
                <a:sym typeface="Calibri"/>
              </a:rPr>
              <a:t>human</a:t>
            </a:r>
            <a:r>
              <a:rPr lang="it" sz="1200">
                <a:latin typeface="Calibri"/>
                <a:ea typeface="Calibri"/>
                <a:cs typeface="Calibri"/>
                <a:sym typeface="Calibri"/>
              </a:rPr>
              <a:t> cognitive capabilities with the </a:t>
            </a:r>
            <a:r>
              <a:rPr lang="it" sz="1200" b="1">
                <a:latin typeface="Calibri"/>
                <a:ea typeface="Calibri"/>
                <a:cs typeface="Calibri"/>
                <a:sym typeface="Calibri"/>
              </a:rPr>
              <a:t>computer </a:t>
            </a:r>
            <a:r>
              <a:rPr lang="it" sz="1200">
                <a:latin typeface="Calibri"/>
                <a:ea typeface="Calibri"/>
                <a:cs typeface="Calibri"/>
                <a:sym typeface="Calibri"/>
              </a:rPr>
              <a:t>computational power. </a:t>
            </a:r>
            <a:endParaRPr sz="1200"/>
          </a:p>
        </p:txBody>
      </p:sp>
      <p:pic>
        <p:nvPicPr>
          <p:cNvPr id="154" name="Google Shape;154;p30"/>
          <p:cNvPicPr preferRelativeResize="0"/>
          <p:nvPr/>
        </p:nvPicPr>
        <p:blipFill rotWithShape="1">
          <a:blip r:embed="rId5">
            <a:alphaModFix/>
          </a:blip>
          <a:srcRect t="25526" b="44951"/>
          <a:stretch/>
        </p:blipFill>
        <p:spPr>
          <a:xfrm flipH="1">
            <a:off x="6454999" y="0"/>
            <a:ext cx="2689001" cy="96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0"/>
          <p:cNvPicPr preferRelativeResize="0"/>
          <p:nvPr/>
        </p:nvPicPr>
        <p:blipFill rotWithShape="1">
          <a:blip r:embed="rId5">
            <a:alphaModFix/>
          </a:blip>
          <a:srcRect l="14902" t="36305" r="60052" b="51710"/>
          <a:stretch/>
        </p:blipFill>
        <p:spPr>
          <a:xfrm>
            <a:off x="8066775" y="350975"/>
            <a:ext cx="673475" cy="3935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0"/>
          <p:cNvSpPr txBox="1"/>
          <p:nvPr/>
        </p:nvSpPr>
        <p:spPr>
          <a:xfrm>
            <a:off x="238250" y="3469750"/>
            <a:ext cx="5329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it" sz="1300">
                <a:latin typeface="Calibri"/>
                <a:ea typeface="Calibri"/>
                <a:cs typeface="Calibri"/>
                <a:sym typeface="Calibri"/>
              </a:rPr>
              <a:t>Firmware security field requires the collaboration between </a:t>
            </a:r>
            <a:r>
              <a:rPr lang="it" sz="1300" b="1">
                <a:latin typeface="Calibri"/>
                <a:ea typeface="Calibri"/>
                <a:cs typeface="Calibri"/>
                <a:sym typeface="Calibri"/>
              </a:rPr>
              <a:t>automatic tools and users</a:t>
            </a:r>
            <a:endParaRPr sz="13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30"/>
          <p:cNvSpPr txBox="1"/>
          <p:nvPr/>
        </p:nvSpPr>
        <p:spPr>
          <a:xfrm>
            <a:off x="2568050" y="1258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OWASP Methodology</a:t>
            </a:r>
            <a:endParaRPr sz="2400" b="1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30"/>
          <p:cNvSpPr txBox="1"/>
          <p:nvPr/>
        </p:nvSpPr>
        <p:spPr>
          <a:xfrm>
            <a:off x="5775" y="890488"/>
            <a:ext cx="4050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A nine staged guide to tailor all domain’s interested with conducting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firmware analysis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.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30"/>
          <p:cNvSpPr txBox="1"/>
          <p:nvPr/>
        </p:nvSpPr>
        <p:spPr>
          <a:xfrm>
            <a:off x="3125825" y="1916663"/>
            <a:ext cx="4050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-  Automated </a:t>
            </a:r>
            <a:endParaRPr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-  Needs support for users</a:t>
            </a:r>
            <a:endParaRPr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30"/>
          <p:cNvSpPr txBox="1"/>
          <p:nvPr/>
        </p:nvSpPr>
        <p:spPr>
          <a:xfrm>
            <a:off x="152400" y="3776475"/>
            <a:ext cx="1608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9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31"/>
          <p:cNvCxnSpPr>
            <a:endCxn id="167" idx="1"/>
          </p:cNvCxnSpPr>
          <p:nvPr/>
        </p:nvCxnSpPr>
        <p:spPr>
          <a:xfrm>
            <a:off x="3340301" y="1707675"/>
            <a:ext cx="1891800" cy="63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8" name="Google Shape;168;p31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31"/>
          <p:cNvSpPr/>
          <p:nvPr/>
        </p:nvSpPr>
        <p:spPr>
          <a:xfrm>
            <a:off x="1942150" y="1445750"/>
            <a:ext cx="1316100" cy="465900"/>
          </a:xfrm>
          <a:prstGeom prst="roundRect">
            <a:avLst>
              <a:gd name="adj" fmla="val 16667"/>
            </a:avLst>
          </a:prstGeom>
          <a:solidFill>
            <a:srgbClr val="217280"/>
          </a:solidFill>
          <a:ln w="9525" cap="flat" cmpd="sng">
            <a:solidFill>
              <a:srgbClr val="00677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0" name="Google Shape;170;p31"/>
          <p:cNvCxnSpPr>
            <a:stCxn id="171" idx="3"/>
            <a:endCxn id="167" idx="1"/>
          </p:cNvCxnSpPr>
          <p:nvPr/>
        </p:nvCxnSpPr>
        <p:spPr>
          <a:xfrm rot="10800000" flipH="1">
            <a:off x="3332201" y="2346975"/>
            <a:ext cx="1899900" cy="4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2" name="Google Shape;172;p31"/>
          <p:cNvSpPr txBox="1"/>
          <p:nvPr/>
        </p:nvSpPr>
        <p:spPr>
          <a:xfrm>
            <a:off x="788850" y="787300"/>
            <a:ext cx="8214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FACT-VIS: a visual tool able to support the 3 stages of the firmware analysis process</a:t>
            </a:r>
            <a:endParaRPr sz="1800">
              <a:solidFill>
                <a:srgbClr val="222222"/>
              </a:solidFill>
            </a:endParaRPr>
          </a:p>
        </p:txBody>
      </p:sp>
      <p:sp>
        <p:nvSpPr>
          <p:cNvPr id="173" name="Google Shape;173;p31"/>
          <p:cNvSpPr/>
          <p:nvPr/>
        </p:nvSpPr>
        <p:spPr>
          <a:xfrm>
            <a:off x="1928050" y="2466850"/>
            <a:ext cx="1316100" cy="618300"/>
          </a:xfrm>
          <a:prstGeom prst="roundRect">
            <a:avLst>
              <a:gd name="adj" fmla="val 16667"/>
            </a:avLst>
          </a:prstGeom>
          <a:solidFill>
            <a:srgbClr val="217280"/>
          </a:solidFill>
          <a:ln w="9525" cap="flat" cmpd="sng">
            <a:solidFill>
              <a:srgbClr val="00677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3479" y="1469248"/>
            <a:ext cx="985108" cy="418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4438" y="2492737"/>
            <a:ext cx="883200" cy="55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1"/>
          <p:cNvSpPr/>
          <p:nvPr/>
        </p:nvSpPr>
        <p:spPr>
          <a:xfrm>
            <a:off x="5232101" y="2114025"/>
            <a:ext cx="1162500" cy="465900"/>
          </a:xfrm>
          <a:prstGeom prst="roundRect">
            <a:avLst>
              <a:gd name="adj" fmla="val 16667"/>
            </a:avLst>
          </a:prstGeom>
          <a:solidFill>
            <a:srgbClr val="006778">
              <a:alpha val="53010"/>
            </a:srgbClr>
          </a:solidFill>
          <a:ln w="9525" cap="flat" cmpd="sng">
            <a:solidFill>
              <a:srgbClr val="00677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FACT-Vis</a:t>
            </a:r>
            <a:endParaRPr sz="19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77484" y="2197652"/>
            <a:ext cx="605862" cy="321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33069" y="1861928"/>
            <a:ext cx="294691" cy="297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37629" y="2556987"/>
            <a:ext cx="605862" cy="373757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1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31"/>
          <p:cNvSpPr txBox="1"/>
          <p:nvPr/>
        </p:nvSpPr>
        <p:spPr>
          <a:xfrm>
            <a:off x="1718975" y="3523925"/>
            <a:ext cx="256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81" name="Google Shape;181;p31"/>
          <p:cNvSpPr txBox="1"/>
          <p:nvPr/>
        </p:nvSpPr>
        <p:spPr>
          <a:xfrm>
            <a:off x="582725" y="3279963"/>
            <a:ext cx="8783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Aimed to assist a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large spectrum of users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into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support firmware analysis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, providing: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General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overviews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of the firmware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Specific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details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of firmware and its components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it" b="1">
                <a:latin typeface="Calibri"/>
                <a:ea typeface="Calibri"/>
                <a:cs typeface="Calibri"/>
                <a:sym typeface="Calibri"/>
              </a:rPr>
              <a:t>Report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to summarize the analysis process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901988" y="1948938"/>
            <a:ext cx="1408075" cy="6671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1"/>
          <p:cNvSpPr txBox="1"/>
          <p:nvPr/>
        </p:nvSpPr>
        <p:spPr>
          <a:xfrm>
            <a:off x="1854450" y="145300"/>
            <a:ext cx="543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Our solution - FACT-Vis</a:t>
            </a:r>
            <a:endParaRPr sz="2400" b="1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842171" y="2160095"/>
            <a:ext cx="373775" cy="37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 rotWithShape="1">
          <a:blip r:embed="rId11">
            <a:alphaModFix/>
          </a:blip>
          <a:srcRect b="43836"/>
          <a:stretch/>
        </p:blipFill>
        <p:spPr>
          <a:xfrm>
            <a:off x="3075400" y="1544484"/>
            <a:ext cx="474836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1"/>
          <p:cNvPicPr preferRelativeResize="0"/>
          <p:nvPr/>
        </p:nvPicPr>
        <p:blipFill rotWithShape="1">
          <a:blip r:embed="rId11">
            <a:alphaModFix/>
          </a:blip>
          <a:srcRect b="43836"/>
          <a:stretch/>
        </p:blipFill>
        <p:spPr>
          <a:xfrm>
            <a:off x="3067150" y="2636172"/>
            <a:ext cx="474836" cy="266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31"/>
          <p:cNvCxnSpPr>
            <a:stCxn id="167" idx="3"/>
            <a:endCxn id="184" idx="1"/>
          </p:cNvCxnSpPr>
          <p:nvPr/>
        </p:nvCxnSpPr>
        <p:spPr>
          <a:xfrm>
            <a:off x="6394601" y="2346975"/>
            <a:ext cx="44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8" name="Google Shape;188;p31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4</a:t>
            </a:fld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2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32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5</a:t>
            </a:fld>
            <a:endParaRPr sz="1000">
              <a:solidFill>
                <a:schemeClr val="lt1"/>
              </a:solidFill>
            </a:endParaRPr>
          </a:p>
        </p:txBody>
      </p:sp>
      <p:pic>
        <p:nvPicPr>
          <p:cNvPr id="196" name="Google Shape;19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365" y="838512"/>
            <a:ext cx="3528201" cy="231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2"/>
          <p:cNvSpPr txBox="1"/>
          <p:nvPr/>
        </p:nvSpPr>
        <p:spPr>
          <a:xfrm>
            <a:off x="-528950" y="1813238"/>
            <a:ext cx="2131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Calibri"/>
                <a:ea typeface="Calibri"/>
                <a:cs typeface="Calibri"/>
                <a:sym typeface="Calibri"/>
              </a:rPr>
              <a:t>Modular and scalable architecture (Plug-in based)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32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32"/>
          <p:cNvSpPr/>
          <p:nvPr/>
        </p:nvSpPr>
        <p:spPr>
          <a:xfrm>
            <a:off x="3253063" y="1040188"/>
            <a:ext cx="1520400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9525" cap="flat" cmpd="sng">
            <a:solidFill>
              <a:srgbClr val="00677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1 - Extraction</a:t>
            </a:r>
            <a:endParaRPr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2"/>
          <p:cNvSpPr/>
          <p:nvPr/>
        </p:nvSpPr>
        <p:spPr>
          <a:xfrm>
            <a:off x="3875799" y="1661025"/>
            <a:ext cx="1520400" cy="465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00677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2 - Analysis</a:t>
            </a:r>
            <a:endParaRPr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2"/>
          <p:cNvSpPr/>
          <p:nvPr/>
        </p:nvSpPr>
        <p:spPr>
          <a:xfrm>
            <a:off x="4189163" y="2421263"/>
            <a:ext cx="1624200" cy="465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00677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3 - Report</a:t>
            </a:r>
            <a:endParaRPr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1588" y="2444763"/>
            <a:ext cx="418875" cy="418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7160" y="1059988"/>
            <a:ext cx="353979" cy="35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33687" y="1676612"/>
            <a:ext cx="465900" cy="46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2"/>
          <p:cNvSpPr txBox="1"/>
          <p:nvPr/>
        </p:nvSpPr>
        <p:spPr>
          <a:xfrm>
            <a:off x="4773468" y="997625"/>
            <a:ext cx="137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b="1" i="1">
                <a:latin typeface="Calibri"/>
                <a:ea typeface="Calibri"/>
                <a:cs typeface="Calibri"/>
                <a:sym typeface="Calibri"/>
              </a:rPr>
              <a:t>Unpacker </a:t>
            </a:r>
            <a:endParaRPr/>
          </a:p>
        </p:txBody>
      </p:sp>
      <p:sp>
        <p:nvSpPr>
          <p:cNvPr id="206" name="Google Shape;206;p32"/>
          <p:cNvSpPr txBox="1"/>
          <p:nvPr/>
        </p:nvSpPr>
        <p:spPr>
          <a:xfrm>
            <a:off x="5377063" y="2346713"/>
            <a:ext cx="30000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 b="1" i="1">
                <a:latin typeface="Calibri"/>
                <a:ea typeface="Calibri"/>
                <a:cs typeface="Calibri"/>
                <a:sym typeface="Calibri"/>
              </a:rPr>
              <a:t>GUI </a:t>
            </a:r>
            <a:endParaRPr sz="1300" i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 i="1">
                <a:latin typeface="Calibri"/>
                <a:ea typeface="Calibri"/>
                <a:cs typeface="Calibri"/>
                <a:sym typeface="Calibri"/>
              </a:rPr>
              <a:t>pdf </a:t>
            </a:r>
            <a:r>
              <a:rPr lang="it" sz="1300" b="1" i="1">
                <a:latin typeface="Calibri"/>
                <a:ea typeface="Calibri"/>
                <a:cs typeface="Calibri"/>
                <a:sym typeface="Calibri"/>
              </a:rPr>
              <a:t>report</a:t>
            </a:r>
            <a:endParaRPr sz="1300" b="1"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32"/>
          <p:cNvSpPr txBox="1"/>
          <p:nvPr/>
        </p:nvSpPr>
        <p:spPr>
          <a:xfrm>
            <a:off x="4920513" y="1613788"/>
            <a:ext cx="40947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 b="1" i="1">
                <a:latin typeface="Calibri"/>
                <a:ea typeface="Calibri"/>
                <a:cs typeface="Calibri"/>
                <a:sym typeface="Calibri"/>
              </a:rPr>
              <a:t>Meta </a:t>
            </a:r>
            <a:r>
              <a:rPr lang="it" sz="1300" i="1">
                <a:latin typeface="Calibri"/>
                <a:ea typeface="Calibri"/>
                <a:cs typeface="Calibri"/>
                <a:sym typeface="Calibri"/>
              </a:rPr>
              <a:t>info (file type, architecture, .. )</a:t>
            </a:r>
            <a:endParaRPr sz="1300" i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 b="1" i="1">
                <a:latin typeface="Calibri"/>
                <a:ea typeface="Calibri"/>
                <a:cs typeface="Calibri"/>
                <a:sym typeface="Calibri"/>
              </a:rPr>
              <a:t>Security </a:t>
            </a:r>
            <a:r>
              <a:rPr lang="it" sz="1300" i="1">
                <a:latin typeface="Calibri"/>
                <a:ea typeface="Calibri"/>
                <a:cs typeface="Calibri"/>
                <a:sym typeface="Calibri"/>
              </a:rPr>
              <a:t>info (cracked credentials, mitigations, .. )</a:t>
            </a:r>
            <a:endParaRPr sz="1300" b="1" i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8" name="Google Shape;208;p32"/>
          <p:cNvCxnSpPr/>
          <p:nvPr/>
        </p:nvCxnSpPr>
        <p:spPr>
          <a:xfrm>
            <a:off x="1688700" y="4053150"/>
            <a:ext cx="878700" cy="8400"/>
          </a:xfrm>
          <a:prstGeom prst="straightConnector1">
            <a:avLst/>
          </a:prstGeom>
          <a:noFill/>
          <a:ln w="9525" cap="flat" cmpd="sng">
            <a:solidFill>
              <a:srgbClr val="3D85C6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9" name="Google Shape;209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24814" y="3924001"/>
            <a:ext cx="491299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25438" y="3824399"/>
            <a:ext cx="805130" cy="46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2"/>
          <p:cNvSpPr txBox="1"/>
          <p:nvPr/>
        </p:nvSpPr>
        <p:spPr>
          <a:xfrm>
            <a:off x="2798281" y="3398375"/>
            <a:ext cx="5328900" cy="15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Calibri"/>
                <a:ea typeface="Calibri"/>
                <a:cs typeface="Calibri"/>
                <a:sym typeface="Calibri"/>
              </a:rPr>
              <a:t>Collection of vulnerabilities and security flaws scored through the CVSS: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t" sz="1100"/>
              <a:t>Standard and public</a:t>
            </a:r>
            <a:endParaRPr sz="1100"/>
          </a:p>
          <a:p>
            <a:pPr marL="9144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t" sz="1100"/>
              <a:t>Prioritize risk providing both a general and specific metrics.</a:t>
            </a:r>
            <a:endParaRPr sz="1100"/>
          </a:p>
          <a:p>
            <a:pPr marL="9144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t" sz="1100"/>
              <a:t>Well describes how much dangerous a flaw is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72350" y="1556959"/>
            <a:ext cx="106417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2475025" y="362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FACT - NVD</a:t>
            </a:r>
            <a:endParaRPr sz="2400" b="1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32"/>
          <p:cNvSpPr/>
          <p:nvPr/>
        </p:nvSpPr>
        <p:spPr>
          <a:xfrm>
            <a:off x="1854250" y="1485451"/>
            <a:ext cx="2021700" cy="72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2"/>
          <p:cNvSpPr/>
          <p:nvPr/>
        </p:nvSpPr>
        <p:spPr>
          <a:xfrm>
            <a:off x="3875950" y="1556950"/>
            <a:ext cx="4943700" cy="653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2"/>
          <p:cNvSpPr/>
          <p:nvPr/>
        </p:nvSpPr>
        <p:spPr>
          <a:xfrm>
            <a:off x="579700" y="2231900"/>
            <a:ext cx="3296400" cy="838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2"/>
          <p:cNvSpPr/>
          <p:nvPr/>
        </p:nvSpPr>
        <p:spPr>
          <a:xfrm>
            <a:off x="3989125" y="2260750"/>
            <a:ext cx="3296400" cy="838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/>
          <p:cNvSpPr/>
          <p:nvPr/>
        </p:nvSpPr>
        <p:spPr>
          <a:xfrm>
            <a:off x="184050" y="739000"/>
            <a:ext cx="2911800" cy="838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2"/>
          <p:cNvSpPr/>
          <p:nvPr/>
        </p:nvSpPr>
        <p:spPr>
          <a:xfrm>
            <a:off x="3116100" y="739000"/>
            <a:ext cx="2911800" cy="72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3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3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6</a:t>
            </a:fld>
            <a:endParaRPr sz="1000">
              <a:solidFill>
                <a:schemeClr val="lt1"/>
              </a:solidFill>
            </a:endParaRPr>
          </a:p>
        </p:txBody>
      </p:sp>
      <p:graphicFrame>
        <p:nvGraphicFramePr>
          <p:cNvPr id="227" name="Google Shape;227;p33"/>
          <p:cNvGraphicFramePr/>
          <p:nvPr/>
        </p:nvGraphicFramePr>
        <p:xfrm>
          <a:off x="2939924" y="2154155"/>
          <a:ext cx="6081400" cy="2384325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720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00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29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</a:t>
                      </a:r>
                      <a:endParaRPr sz="10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  <a:endParaRPr sz="10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50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Overview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R1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see the overview of the most critical file objects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50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R2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see the overview of the firmware’s status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5050">
                <a:tc row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Firmware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R3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analyze the firmware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50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R3.1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see the overview of the firmware composition 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3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R3.2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maintain the focus only on certain aspects during the navigation of the firmware 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5050">
                <a:tc row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File objects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R4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analyze generic file objects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50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R4.1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analyze packed file objects 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50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R4.2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analyze security flaws associated to files objects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50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Report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R5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provide a concrete summary of the analysis done</a:t>
                      </a:r>
                      <a:endParaRPr sz="10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28" name="Google Shape;228;p33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33"/>
          <p:cNvSpPr/>
          <p:nvPr/>
        </p:nvSpPr>
        <p:spPr>
          <a:xfrm>
            <a:off x="3303125" y="1427100"/>
            <a:ext cx="1505100" cy="523200"/>
          </a:xfrm>
          <a:prstGeom prst="rect">
            <a:avLst/>
          </a:prstGeom>
          <a:solidFill>
            <a:srgbClr val="006778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Data/Task </a:t>
            </a:r>
            <a:endParaRPr sz="11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Abstraction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3"/>
          <p:cNvSpPr/>
          <p:nvPr/>
        </p:nvSpPr>
        <p:spPr>
          <a:xfrm>
            <a:off x="5329450" y="1411650"/>
            <a:ext cx="1286400" cy="554100"/>
          </a:xfrm>
          <a:prstGeom prst="rect">
            <a:avLst/>
          </a:prstGeom>
          <a:solidFill>
            <a:srgbClr val="006778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Design Conceptualization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3"/>
          <p:cNvSpPr/>
          <p:nvPr/>
        </p:nvSpPr>
        <p:spPr>
          <a:xfrm>
            <a:off x="7170250" y="1361725"/>
            <a:ext cx="1352700" cy="673800"/>
          </a:xfrm>
          <a:prstGeom prst="rect">
            <a:avLst/>
          </a:prstGeom>
          <a:solidFill>
            <a:srgbClr val="006778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  <a:endParaRPr sz="1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2" name="Google Shape;232;p33"/>
          <p:cNvCxnSpPr>
            <a:endCxn id="229" idx="1"/>
          </p:cNvCxnSpPr>
          <p:nvPr/>
        </p:nvCxnSpPr>
        <p:spPr>
          <a:xfrm rot="10800000" flipH="1">
            <a:off x="2345225" y="1688700"/>
            <a:ext cx="957900" cy="1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3" name="Google Shape;233;p33"/>
          <p:cNvSpPr/>
          <p:nvPr/>
        </p:nvSpPr>
        <p:spPr>
          <a:xfrm>
            <a:off x="1330225" y="1322150"/>
            <a:ext cx="1563900" cy="2096100"/>
          </a:xfrm>
          <a:prstGeom prst="rect">
            <a:avLst/>
          </a:prstGeom>
          <a:solidFill>
            <a:srgbClr val="006778">
              <a:alpha val="5301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3"/>
          <p:cNvSpPr/>
          <p:nvPr/>
        </p:nvSpPr>
        <p:spPr>
          <a:xfrm>
            <a:off x="1547988" y="2751554"/>
            <a:ext cx="1140300" cy="554100"/>
          </a:xfrm>
          <a:prstGeom prst="roundRect">
            <a:avLst>
              <a:gd name="adj" fmla="val 16667"/>
            </a:avLst>
          </a:prstGeom>
          <a:solidFill>
            <a:srgbClr val="822433"/>
          </a:solidFill>
          <a:ln w="1905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User Profiling</a:t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3"/>
          <p:cNvSpPr/>
          <p:nvPr/>
        </p:nvSpPr>
        <p:spPr>
          <a:xfrm>
            <a:off x="1411175" y="1432125"/>
            <a:ext cx="1413900" cy="492600"/>
          </a:xfrm>
          <a:prstGeom prst="rect">
            <a:avLst/>
          </a:prstGeom>
          <a:solidFill>
            <a:srgbClr val="006778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Domain Characterization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3"/>
          <p:cNvSpPr/>
          <p:nvPr/>
        </p:nvSpPr>
        <p:spPr>
          <a:xfrm>
            <a:off x="1547980" y="2035756"/>
            <a:ext cx="1140300" cy="456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1905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Requirement Collection</a:t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3"/>
          <p:cNvSpPr/>
          <p:nvPr/>
        </p:nvSpPr>
        <p:spPr>
          <a:xfrm>
            <a:off x="7363150" y="1642652"/>
            <a:ext cx="1055100" cy="323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1905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</a:rPr>
              <a:t>FACT-Vis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38" name="Google Shape;238;p33"/>
          <p:cNvCxnSpPr>
            <a:stCxn id="229" idx="3"/>
            <a:endCxn id="230" idx="1"/>
          </p:cNvCxnSpPr>
          <p:nvPr/>
        </p:nvCxnSpPr>
        <p:spPr>
          <a:xfrm>
            <a:off x="4808225" y="1688700"/>
            <a:ext cx="521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9" name="Google Shape;239;p33"/>
          <p:cNvCxnSpPr>
            <a:stCxn id="230" idx="3"/>
            <a:endCxn id="231" idx="1"/>
          </p:cNvCxnSpPr>
          <p:nvPr/>
        </p:nvCxnSpPr>
        <p:spPr>
          <a:xfrm>
            <a:off x="6615850" y="1688700"/>
            <a:ext cx="5544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0" name="Google Shape;240;p33"/>
          <p:cNvSpPr txBox="1"/>
          <p:nvPr/>
        </p:nvSpPr>
        <p:spPr>
          <a:xfrm>
            <a:off x="0" y="694488"/>
            <a:ext cx="89166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 i="1">
                <a:latin typeface="Calibri"/>
                <a:ea typeface="Calibri"/>
                <a:cs typeface="Calibri"/>
                <a:sym typeface="Calibri"/>
              </a:rPr>
              <a:t>The nested model </a:t>
            </a:r>
            <a:r>
              <a:rPr lang="it" sz="1300" i="1" baseline="30000">
                <a:latin typeface="Calibri"/>
                <a:ea typeface="Calibri"/>
                <a:cs typeface="Calibri"/>
                <a:sym typeface="Calibri"/>
              </a:rPr>
              <a:t>[1]</a:t>
            </a:r>
            <a:r>
              <a:rPr lang="it" sz="1300" i="1">
                <a:latin typeface="Calibri"/>
                <a:ea typeface="Calibri"/>
                <a:cs typeface="Calibri"/>
                <a:sym typeface="Calibri"/>
              </a:rPr>
              <a:t>: four nested layers which describe the path starting from the domain problem until the intuition of the actual solution</a:t>
            </a:r>
            <a:r>
              <a:rPr lang="it" i="1">
                <a:latin typeface="Calibri"/>
                <a:ea typeface="Calibri"/>
                <a:cs typeface="Calibri"/>
                <a:sym typeface="Calibri"/>
              </a:rPr>
              <a:t>. 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3"/>
          <p:cNvSpPr txBox="1"/>
          <p:nvPr/>
        </p:nvSpPr>
        <p:spPr>
          <a:xfrm>
            <a:off x="-89650" y="4349100"/>
            <a:ext cx="3386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/>
              <a:t>[1] Interactive visual </a:t>
            </a:r>
            <a:endParaRPr sz="1000"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i="1"/>
              <a:t>data analysis. 1st ed.</a:t>
            </a:r>
            <a:endParaRPr sz="1000" i="1"/>
          </a:p>
        </p:txBody>
      </p:sp>
      <p:cxnSp>
        <p:nvCxnSpPr>
          <p:cNvPr id="242" name="Google Shape;242;p33"/>
          <p:cNvCxnSpPr>
            <a:stCxn id="236" idx="3"/>
          </p:cNvCxnSpPr>
          <p:nvPr/>
        </p:nvCxnSpPr>
        <p:spPr>
          <a:xfrm>
            <a:off x="2688280" y="2263756"/>
            <a:ext cx="792900" cy="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43" name="Google Shape;24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7637" y="3792043"/>
            <a:ext cx="1221000" cy="408757"/>
          </a:xfrm>
          <a:prstGeom prst="rect">
            <a:avLst/>
          </a:prstGeom>
          <a:noFill/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244" name="Google Shape;244;p33"/>
          <p:cNvCxnSpPr>
            <a:stCxn id="234" idx="2"/>
            <a:endCxn id="243" idx="0"/>
          </p:cNvCxnSpPr>
          <p:nvPr/>
        </p:nvCxnSpPr>
        <p:spPr>
          <a:xfrm>
            <a:off x="2118138" y="3305654"/>
            <a:ext cx="0" cy="48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5" name="Google Shape;245;p33"/>
          <p:cNvSpPr txBox="1"/>
          <p:nvPr/>
        </p:nvSpPr>
        <p:spPr>
          <a:xfrm>
            <a:off x="2728625" y="734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Design process</a:t>
            </a:r>
            <a:endParaRPr sz="2400" b="1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7000"/>
            <a:ext cx="9144000" cy="525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4"/>
          <p:cNvSpPr/>
          <p:nvPr/>
        </p:nvSpPr>
        <p:spPr>
          <a:xfrm>
            <a:off x="0" y="207225"/>
            <a:ext cx="1613400" cy="170100"/>
          </a:xfrm>
          <a:prstGeom prst="rect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4"/>
          <p:cNvSpPr/>
          <p:nvPr/>
        </p:nvSpPr>
        <p:spPr>
          <a:xfrm>
            <a:off x="1936950" y="255450"/>
            <a:ext cx="1697100" cy="266700"/>
          </a:xfrm>
          <a:prstGeom prst="wedgeRectCallout">
            <a:avLst>
              <a:gd name="adj1" fmla="val -62527"/>
              <a:gd name="adj2" fmla="val 13920"/>
            </a:avLst>
          </a:prstGeom>
          <a:solidFill>
            <a:srgbClr val="00FFFF"/>
          </a:solidFill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Unpacker log</a:t>
            </a:r>
            <a:endParaRPr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4"/>
          <p:cNvSpPr/>
          <p:nvPr/>
        </p:nvSpPr>
        <p:spPr>
          <a:xfrm>
            <a:off x="37000" y="522150"/>
            <a:ext cx="3360000" cy="4517700"/>
          </a:xfrm>
          <a:prstGeom prst="rect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4"/>
          <p:cNvSpPr/>
          <p:nvPr/>
        </p:nvSpPr>
        <p:spPr>
          <a:xfrm>
            <a:off x="3734350" y="207225"/>
            <a:ext cx="3133500" cy="4936200"/>
          </a:xfrm>
          <a:prstGeom prst="rect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4"/>
          <p:cNvSpPr/>
          <p:nvPr/>
        </p:nvSpPr>
        <p:spPr>
          <a:xfrm>
            <a:off x="2390425" y="3405425"/>
            <a:ext cx="1309800" cy="694500"/>
          </a:xfrm>
          <a:prstGeom prst="wedgeRectCallout">
            <a:avLst>
              <a:gd name="adj1" fmla="val -58691"/>
              <a:gd name="adj2" fmla="val -133276"/>
            </a:avLst>
          </a:prstGeom>
          <a:solidFill>
            <a:srgbClr val="00FFFF"/>
          </a:solidFill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 b="1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Navigation and firmware structure</a:t>
            </a:r>
            <a:endParaRPr sz="13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34"/>
          <p:cNvSpPr/>
          <p:nvPr/>
        </p:nvSpPr>
        <p:spPr>
          <a:xfrm>
            <a:off x="3734350" y="932500"/>
            <a:ext cx="815700" cy="552000"/>
          </a:xfrm>
          <a:prstGeom prst="wedgeRectCallout">
            <a:avLst>
              <a:gd name="adj1" fmla="val 34746"/>
              <a:gd name="adj2" fmla="val 171214"/>
            </a:avLst>
          </a:prstGeom>
          <a:solidFill>
            <a:srgbClr val="00FFFF"/>
          </a:solidFill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 b="1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Security aspects</a:t>
            </a:r>
            <a:endParaRPr sz="13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4"/>
          <p:cNvSpPr/>
          <p:nvPr/>
        </p:nvSpPr>
        <p:spPr>
          <a:xfrm>
            <a:off x="5546075" y="981300"/>
            <a:ext cx="1613400" cy="552000"/>
          </a:xfrm>
          <a:prstGeom prst="wedgeRectCallout">
            <a:avLst>
              <a:gd name="adj1" fmla="val 53264"/>
              <a:gd name="adj2" fmla="val 186508"/>
            </a:avLst>
          </a:prstGeom>
          <a:solidFill>
            <a:srgbClr val="00FFFF"/>
          </a:solidFill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 b="1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Prioritization and detailed info</a:t>
            </a:r>
            <a:endParaRPr sz="13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34"/>
          <p:cNvSpPr/>
          <p:nvPr/>
        </p:nvSpPr>
        <p:spPr>
          <a:xfrm>
            <a:off x="6968150" y="0"/>
            <a:ext cx="2053200" cy="4936200"/>
          </a:xfrm>
          <a:prstGeom prst="rect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5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5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8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267" name="Google Shape;267;p35"/>
          <p:cNvSpPr txBox="1"/>
          <p:nvPr/>
        </p:nvSpPr>
        <p:spPr>
          <a:xfrm>
            <a:off x="166275" y="2291363"/>
            <a:ext cx="504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>
            <a:off x="253675" y="3905888"/>
            <a:ext cx="6586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NOTE: this process</a:t>
            </a:r>
            <a:r>
              <a:rPr lang="it" i="1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is prone to errors, it can produce false positives or files with some garbage attached at the end →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need to alert the user 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35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70" name="Google Shape;270;p35"/>
          <p:cNvGraphicFramePr/>
          <p:nvPr/>
        </p:nvGraphicFramePr>
        <p:xfrm>
          <a:off x="478187" y="1527855"/>
          <a:ext cx="7705150" cy="305525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70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3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5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R4.1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analyze packed file objects 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71" name="Google Shape;27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275" y="2062974"/>
            <a:ext cx="8636649" cy="161332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5"/>
          <p:cNvSpPr txBox="1"/>
          <p:nvPr/>
        </p:nvSpPr>
        <p:spPr>
          <a:xfrm>
            <a:off x="384850" y="696550"/>
            <a:ext cx="8829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latin typeface="Calibri"/>
                <a:ea typeface="Calibri"/>
                <a:cs typeface="Calibri"/>
                <a:sym typeface="Calibri"/>
              </a:rPr>
              <a:t>The analysis process starts from the unpacking of the firmware.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5"/>
          <p:cNvSpPr txBox="1"/>
          <p:nvPr/>
        </p:nvSpPr>
        <p:spPr>
          <a:xfrm>
            <a:off x="2793000" y="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Unpacker</a:t>
            </a:r>
            <a:endParaRPr sz="2400" b="1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35"/>
          <p:cNvSpPr txBox="1"/>
          <p:nvPr/>
        </p:nvSpPr>
        <p:spPr>
          <a:xfrm>
            <a:off x="384850" y="1127650"/>
            <a:ext cx="826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latin typeface="Calibri"/>
                <a:ea typeface="Calibri"/>
                <a:cs typeface="Calibri"/>
                <a:sym typeface="Calibri"/>
              </a:rPr>
              <a:t>Inform the user about the unpacking process and identifies which element has not been correctly unpacked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4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650" y="5044275"/>
            <a:ext cx="75438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6"/>
          <p:cNvSpPr txBox="1"/>
          <p:nvPr/>
        </p:nvSpPr>
        <p:spPr>
          <a:xfrm>
            <a:off x="1226900" y="4521500"/>
            <a:ext cx="2865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FACT-VIS: a visual tool for the analysis and security of firmware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6"/>
          <p:cNvSpPr txBox="1">
            <a:spLocks noGrp="1"/>
          </p:cNvSpPr>
          <p:nvPr>
            <p:ph type="sldNum" idx="12"/>
          </p:nvPr>
        </p:nvSpPr>
        <p:spPr>
          <a:xfrm>
            <a:off x="8377622" y="4749850"/>
            <a:ext cx="727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1000">
                <a:solidFill>
                  <a:schemeClr val="lt1"/>
                </a:solidFill>
              </a:rPr>
              <a:t>9</a:t>
            </a:fld>
            <a:endParaRPr sz="1000">
              <a:solidFill>
                <a:schemeClr val="lt1"/>
              </a:solidFill>
            </a:endParaRPr>
          </a:p>
        </p:txBody>
      </p:sp>
      <p:sp>
        <p:nvSpPr>
          <p:cNvPr id="282" name="Google Shape;282;p36"/>
          <p:cNvSpPr txBox="1"/>
          <p:nvPr/>
        </p:nvSpPr>
        <p:spPr>
          <a:xfrm>
            <a:off x="139700" y="2049975"/>
            <a:ext cx="504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36"/>
          <p:cNvSpPr txBox="1"/>
          <p:nvPr/>
        </p:nvSpPr>
        <p:spPr>
          <a:xfrm>
            <a:off x="4572000" y="4769650"/>
            <a:ext cx="122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Longo Valerio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6"/>
          <p:cNvSpPr txBox="1"/>
          <p:nvPr/>
        </p:nvSpPr>
        <p:spPr>
          <a:xfrm>
            <a:off x="284325" y="672650"/>
            <a:ext cx="8648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Overview and navigation must coexists in this phase, so we need two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synchronized </a:t>
            </a:r>
            <a:r>
              <a:rPr lang="it"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it" b="1">
                <a:latin typeface="Calibri"/>
                <a:ea typeface="Calibri"/>
                <a:cs typeface="Calibri"/>
                <a:sym typeface="Calibri"/>
              </a:rPr>
              <a:t>customizable visualization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according to the user needs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5" name="Google Shape;28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325" y="2197438"/>
            <a:ext cx="4750726" cy="227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47075" y="2287025"/>
            <a:ext cx="2855863" cy="209956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87" name="Google Shape;287;p36"/>
          <p:cNvGraphicFramePr/>
          <p:nvPr/>
        </p:nvGraphicFramePr>
        <p:xfrm>
          <a:off x="928387" y="1221980"/>
          <a:ext cx="7705150" cy="890320"/>
        </p:xfrm>
        <a:graphic>
          <a:graphicData uri="http://schemas.openxmlformats.org/drawingml/2006/table">
            <a:tbl>
              <a:tblPr>
                <a:noFill/>
                <a:tableStyleId>{0D9587F8-D0DE-484F-9322-79BA5525EEC4}</a:tableStyleId>
              </a:tblPr>
              <a:tblGrid>
                <a:gridCol w="70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3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06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R3</a:t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explore the firmware</a:t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6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R3.1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see the overview of the firmware composition 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R3.2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Capability to maintain the focus only on certain aspects during the navigation of the firmware 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CC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8" name="Google Shape;288;p36"/>
          <p:cNvSpPr txBox="1"/>
          <p:nvPr/>
        </p:nvSpPr>
        <p:spPr>
          <a:xfrm>
            <a:off x="2841875" y="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rgbClr val="006778"/>
                </a:solidFill>
                <a:latin typeface="Calibri"/>
                <a:ea typeface="Calibri"/>
                <a:cs typeface="Calibri"/>
                <a:sym typeface="Calibri"/>
              </a:rPr>
              <a:t>Firmware Navigation </a:t>
            </a:r>
            <a:endParaRPr sz="2400" b="1">
              <a:solidFill>
                <a:srgbClr val="00677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36"/>
          <p:cNvSpPr txBox="1"/>
          <p:nvPr/>
        </p:nvSpPr>
        <p:spPr>
          <a:xfrm>
            <a:off x="330950" y="403225"/>
            <a:ext cx="864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Calibri"/>
                <a:ea typeface="Calibri"/>
                <a:cs typeface="Calibri"/>
                <a:sym typeface="Calibri"/>
              </a:rPr>
              <a:t>After the extraction, the user need to explore the firmware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Theme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1481</Words>
  <Application>Microsoft Office PowerPoint</Application>
  <PresentationFormat>Presentazione su schermo (16:9)</PresentationFormat>
  <Paragraphs>246</Paragraphs>
  <Slides>16</Slides>
  <Notes>16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Calibri</vt:lpstr>
      <vt:lpstr>Raleway</vt:lpstr>
      <vt:lpstr>Arial</vt:lpstr>
      <vt:lpstr>Simple Light</vt:lpstr>
      <vt:lpstr>Default Theme</vt:lpstr>
      <vt:lpstr>  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</dc:title>
  <cp:lastModifiedBy>Valerio</cp:lastModifiedBy>
  <cp:revision>2</cp:revision>
  <dcterms:modified xsi:type="dcterms:W3CDTF">2022-03-22T15:39:32Z</dcterms:modified>
</cp:coreProperties>
</file>